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324" r:id="rId5"/>
    <p:sldId id="330" r:id="rId6"/>
    <p:sldId id="329" r:id="rId7"/>
    <p:sldId id="293" r:id="rId8"/>
    <p:sldId id="322" r:id="rId9"/>
    <p:sldId id="328" r:id="rId10"/>
    <p:sldId id="309" r:id="rId11"/>
    <p:sldId id="317" r:id="rId12"/>
    <p:sldId id="326" r:id="rId13"/>
    <p:sldId id="323" r:id="rId14"/>
    <p:sldId id="266" r:id="rId15"/>
    <p:sldId id="325" r:id="rId16"/>
    <p:sldId id="294" r:id="rId17"/>
    <p:sldId id="272" r:id="rId18"/>
    <p:sldId id="318" r:id="rId19"/>
    <p:sldId id="327" r:id="rId2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381D34-22DB-4326-911C-D153837DF1F4}" v="2" dt="2023-09-27T17:27:40.0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87679" autoAdjust="0"/>
  </p:normalViewPr>
  <p:slideViewPr>
    <p:cSldViewPr>
      <p:cViewPr varScale="1">
        <p:scale>
          <a:sx n="79" d="100"/>
          <a:sy n="79" d="100"/>
        </p:scale>
        <p:origin x="170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4DB010-46C4-48D8-868B-FAFCADA53121}" type="doc">
      <dgm:prSet loTypeId="urn:microsoft.com/office/officeart/2005/8/layout/hierarchy1" loCatId="hierarchy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F0C1FCC-6C26-4D57-A956-0D7DB60C551F}">
      <dgm:prSet/>
      <dgm:spPr/>
      <dgm:t>
        <a:bodyPr/>
        <a:lstStyle/>
        <a:p>
          <a:r>
            <a:rPr lang="en-US"/>
            <a:t>Common Data Set</a:t>
          </a:r>
        </a:p>
      </dgm:t>
    </dgm:pt>
    <dgm:pt modelId="{F504A416-44D0-41F5-A100-804580B251CF}" type="parTrans" cxnId="{8876DC8A-28E3-4F05-AC9C-D0950F047CD5}">
      <dgm:prSet/>
      <dgm:spPr/>
      <dgm:t>
        <a:bodyPr/>
        <a:lstStyle/>
        <a:p>
          <a:endParaRPr lang="en-US"/>
        </a:p>
      </dgm:t>
    </dgm:pt>
    <dgm:pt modelId="{A16B84DC-9D7D-4CA9-AC1C-6F214572D210}" type="sibTrans" cxnId="{8876DC8A-28E3-4F05-AC9C-D0950F047CD5}">
      <dgm:prSet/>
      <dgm:spPr/>
      <dgm:t>
        <a:bodyPr/>
        <a:lstStyle/>
        <a:p>
          <a:endParaRPr lang="en-US"/>
        </a:p>
      </dgm:t>
    </dgm:pt>
    <dgm:pt modelId="{1DA258A0-4B89-4809-858C-935E69B534E2}">
      <dgm:prSet/>
      <dgm:spPr/>
      <dgm:t>
        <a:bodyPr/>
        <a:lstStyle/>
        <a:p>
          <a:r>
            <a:rPr lang="en-US"/>
            <a:t>Princeton Review</a:t>
          </a:r>
        </a:p>
      </dgm:t>
    </dgm:pt>
    <dgm:pt modelId="{6FCF1932-897C-40A6-AF5E-D2538059E4EF}" type="parTrans" cxnId="{BADB7E7F-C180-4931-B31B-37576D417A57}">
      <dgm:prSet/>
      <dgm:spPr/>
      <dgm:t>
        <a:bodyPr/>
        <a:lstStyle/>
        <a:p>
          <a:endParaRPr lang="en-US"/>
        </a:p>
      </dgm:t>
    </dgm:pt>
    <dgm:pt modelId="{ABCBD254-DADC-4C91-844E-9960FA6873AD}" type="sibTrans" cxnId="{BADB7E7F-C180-4931-B31B-37576D417A57}">
      <dgm:prSet/>
      <dgm:spPr/>
      <dgm:t>
        <a:bodyPr/>
        <a:lstStyle/>
        <a:p>
          <a:endParaRPr lang="en-US"/>
        </a:p>
      </dgm:t>
    </dgm:pt>
    <dgm:pt modelId="{0FD98027-2280-4718-AB21-989FA80CAC5D}">
      <dgm:prSet/>
      <dgm:spPr/>
      <dgm:t>
        <a:bodyPr/>
        <a:lstStyle/>
        <a:p>
          <a:r>
            <a:rPr lang="en-US"/>
            <a:t>Tours</a:t>
          </a:r>
        </a:p>
      </dgm:t>
    </dgm:pt>
    <dgm:pt modelId="{9D9764BD-C4EF-445E-98AB-D2600F19A366}" type="parTrans" cxnId="{6138A732-6A3E-4326-87CA-EC3E04D4E05A}">
      <dgm:prSet/>
      <dgm:spPr/>
      <dgm:t>
        <a:bodyPr/>
        <a:lstStyle/>
        <a:p>
          <a:endParaRPr lang="en-US"/>
        </a:p>
      </dgm:t>
    </dgm:pt>
    <dgm:pt modelId="{A7505655-4DFC-4DD8-9E81-39B7C1ACF65B}" type="sibTrans" cxnId="{6138A732-6A3E-4326-87CA-EC3E04D4E05A}">
      <dgm:prSet/>
      <dgm:spPr/>
      <dgm:t>
        <a:bodyPr/>
        <a:lstStyle/>
        <a:p>
          <a:endParaRPr lang="en-US"/>
        </a:p>
      </dgm:t>
    </dgm:pt>
    <dgm:pt modelId="{B02B42D1-0DDB-443C-A2DB-BC040F7B9065}" type="pres">
      <dgm:prSet presAssocID="{D34DB010-46C4-48D8-868B-FAFCADA5312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A6DB599-4499-48B8-A823-18C41032EF39}" type="pres">
      <dgm:prSet presAssocID="{3F0C1FCC-6C26-4D57-A956-0D7DB60C551F}" presName="hierRoot1" presStyleCnt="0"/>
      <dgm:spPr/>
    </dgm:pt>
    <dgm:pt modelId="{C7D1BDC1-2CB0-4618-8BC2-1DB50F1FB29B}" type="pres">
      <dgm:prSet presAssocID="{3F0C1FCC-6C26-4D57-A956-0D7DB60C551F}" presName="composite" presStyleCnt="0"/>
      <dgm:spPr/>
    </dgm:pt>
    <dgm:pt modelId="{68DA60B6-61D4-446C-9FDB-B5F5A75F19FA}" type="pres">
      <dgm:prSet presAssocID="{3F0C1FCC-6C26-4D57-A956-0D7DB60C551F}" presName="background" presStyleLbl="node0" presStyleIdx="0" presStyleCnt="3"/>
      <dgm:spPr/>
    </dgm:pt>
    <dgm:pt modelId="{2E7B567F-56F5-4C46-8B61-E21F64EE4BEA}" type="pres">
      <dgm:prSet presAssocID="{3F0C1FCC-6C26-4D57-A956-0D7DB60C551F}" presName="text" presStyleLbl="fgAcc0" presStyleIdx="0" presStyleCnt="3">
        <dgm:presLayoutVars>
          <dgm:chPref val="3"/>
        </dgm:presLayoutVars>
      </dgm:prSet>
      <dgm:spPr/>
    </dgm:pt>
    <dgm:pt modelId="{D0DBB80E-A284-4950-983A-586B6903421C}" type="pres">
      <dgm:prSet presAssocID="{3F0C1FCC-6C26-4D57-A956-0D7DB60C551F}" presName="hierChild2" presStyleCnt="0"/>
      <dgm:spPr/>
    </dgm:pt>
    <dgm:pt modelId="{989BDEF8-3BE6-4F39-9C15-F47055AEA9CD}" type="pres">
      <dgm:prSet presAssocID="{1DA258A0-4B89-4809-858C-935E69B534E2}" presName="hierRoot1" presStyleCnt="0"/>
      <dgm:spPr/>
    </dgm:pt>
    <dgm:pt modelId="{0E3F4F84-9E3D-4E16-89DC-2C9603D38BC0}" type="pres">
      <dgm:prSet presAssocID="{1DA258A0-4B89-4809-858C-935E69B534E2}" presName="composite" presStyleCnt="0"/>
      <dgm:spPr/>
    </dgm:pt>
    <dgm:pt modelId="{51106D08-770C-4D4B-824F-4EE075464BA7}" type="pres">
      <dgm:prSet presAssocID="{1DA258A0-4B89-4809-858C-935E69B534E2}" presName="background" presStyleLbl="node0" presStyleIdx="1" presStyleCnt="3"/>
      <dgm:spPr/>
    </dgm:pt>
    <dgm:pt modelId="{2CEF0FD9-8A93-4A5E-B451-61AAE5EBB7B8}" type="pres">
      <dgm:prSet presAssocID="{1DA258A0-4B89-4809-858C-935E69B534E2}" presName="text" presStyleLbl="fgAcc0" presStyleIdx="1" presStyleCnt="3">
        <dgm:presLayoutVars>
          <dgm:chPref val="3"/>
        </dgm:presLayoutVars>
      </dgm:prSet>
      <dgm:spPr/>
    </dgm:pt>
    <dgm:pt modelId="{2DE34ECB-A806-4B0C-AF40-EBF9C4B6057F}" type="pres">
      <dgm:prSet presAssocID="{1DA258A0-4B89-4809-858C-935E69B534E2}" presName="hierChild2" presStyleCnt="0"/>
      <dgm:spPr/>
    </dgm:pt>
    <dgm:pt modelId="{2C22869D-887D-4B22-944B-55B6C7947700}" type="pres">
      <dgm:prSet presAssocID="{0FD98027-2280-4718-AB21-989FA80CAC5D}" presName="hierRoot1" presStyleCnt="0"/>
      <dgm:spPr/>
    </dgm:pt>
    <dgm:pt modelId="{4644BFDA-B8DD-47EB-9712-44C80BC9916B}" type="pres">
      <dgm:prSet presAssocID="{0FD98027-2280-4718-AB21-989FA80CAC5D}" presName="composite" presStyleCnt="0"/>
      <dgm:spPr/>
    </dgm:pt>
    <dgm:pt modelId="{D36C769C-428D-446C-B48E-11E3F319390C}" type="pres">
      <dgm:prSet presAssocID="{0FD98027-2280-4718-AB21-989FA80CAC5D}" presName="background" presStyleLbl="node0" presStyleIdx="2" presStyleCnt="3"/>
      <dgm:spPr/>
    </dgm:pt>
    <dgm:pt modelId="{8898464D-2EA3-40F3-9938-553D6687650E}" type="pres">
      <dgm:prSet presAssocID="{0FD98027-2280-4718-AB21-989FA80CAC5D}" presName="text" presStyleLbl="fgAcc0" presStyleIdx="2" presStyleCnt="3">
        <dgm:presLayoutVars>
          <dgm:chPref val="3"/>
        </dgm:presLayoutVars>
      </dgm:prSet>
      <dgm:spPr/>
    </dgm:pt>
    <dgm:pt modelId="{1EE65618-500D-4194-96D6-9B4AAA1CED64}" type="pres">
      <dgm:prSet presAssocID="{0FD98027-2280-4718-AB21-989FA80CAC5D}" presName="hierChild2" presStyleCnt="0"/>
      <dgm:spPr/>
    </dgm:pt>
  </dgm:ptLst>
  <dgm:cxnLst>
    <dgm:cxn modelId="{EA51C101-87E3-4061-B23C-88924326F42E}" type="presOf" srcId="{1DA258A0-4B89-4809-858C-935E69B534E2}" destId="{2CEF0FD9-8A93-4A5E-B451-61AAE5EBB7B8}" srcOrd="0" destOrd="0" presId="urn:microsoft.com/office/officeart/2005/8/layout/hierarchy1"/>
    <dgm:cxn modelId="{6138A732-6A3E-4326-87CA-EC3E04D4E05A}" srcId="{D34DB010-46C4-48D8-868B-FAFCADA53121}" destId="{0FD98027-2280-4718-AB21-989FA80CAC5D}" srcOrd="2" destOrd="0" parTransId="{9D9764BD-C4EF-445E-98AB-D2600F19A366}" sibTransId="{A7505655-4DFC-4DD8-9E81-39B7C1ACF65B}"/>
    <dgm:cxn modelId="{BADB7E7F-C180-4931-B31B-37576D417A57}" srcId="{D34DB010-46C4-48D8-868B-FAFCADA53121}" destId="{1DA258A0-4B89-4809-858C-935E69B534E2}" srcOrd="1" destOrd="0" parTransId="{6FCF1932-897C-40A6-AF5E-D2538059E4EF}" sibTransId="{ABCBD254-DADC-4C91-844E-9960FA6873AD}"/>
    <dgm:cxn modelId="{06B4C58A-F97D-4CFA-B436-EBC1A8838FE3}" type="presOf" srcId="{0FD98027-2280-4718-AB21-989FA80CAC5D}" destId="{8898464D-2EA3-40F3-9938-553D6687650E}" srcOrd="0" destOrd="0" presId="urn:microsoft.com/office/officeart/2005/8/layout/hierarchy1"/>
    <dgm:cxn modelId="{8876DC8A-28E3-4F05-AC9C-D0950F047CD5}" srcId="{D34DB010-46C4-48D8-868B-FAFCADA53121}" destId="{3F0C1FCC-6C26-4D57-A956-0D7DB60C551F}" srcOrd="0" destOrd="0" parTransId="{F504A416-44D0-41F5-A100-804580B251CF}" sibTransId="{A16B84DC-9D7D-4CA9-AC1C-6F214572D210}"/>
    <dgm:cxn modelId="{B7D6C08B-8354-4A07-AA28-0CFED4CA372A}" type="presOf" srcId="{3F0C1FCC-6C26-4D57-A956-0D7DB60C551F}" destId="{2E7B567F-56F5-4C46-8B61-E21F64EE4BEA}" srcOrd="0" destOrd="0" presId="urn:microsoft.com/office/officeart/2005/8/layout/hierarchy1"/>
    <dgm:cxn modelId="{117C70F1-2CDE-4D58-8AFB-E70FE2B38B5D}" type="presOf" srcId="{D34DB010-46C4-48D8-868B-FAFCADA53121}" destId="{B02B42D1-0DDB-443C-A2DB-BC040F7B9065}" srcOrd="0" destOrd="0" presId="urn:microsoft.com/office/officeart/2005/8/layout/hierarchy1"/>
    <dgm:cxn modelId="{E2671C55-23AD-4F5A-B476-BBEEDC3169FB}" type="presParOf" srcId="{B02B42D1-0DDB-443C-A2DB-BC040F7B9065}" destId="{2A6DB599-4499-48B8-A823-18C41032EF39}" srcOrd="0" destOrd="0" presId="urn:microsoft.com/office/officeart/2005/8/layout/hierarchy1"/>
    <dgm:cxn modelId="{97168E9E-0210-4635-9E73-5312F788F523}" type="presParOf" srcId="{2A6DB599-4499-48B8-A823-18C41032EF39}" destId="{C7D1BDC1-2CB0-4618-8BC2-1DB50F1FB29B}" srcOrd="0" destOrd="0" presId="urn:microsoft.com/office/officeart/2005/8/layout/hierarchy1"/>
    <dgm:cxn modelId="{E135BA8F-251F-4CBF-9E57-FAB528137BE7}" type="presParOf" srcId="{C7D1BDC1-2CB0-4618-8BC2-1DB50F1FB29B}" destId="{68DA60B6-61D4-446C-9FDB-B5F5A75F19FA}" srcOrd="0" destOrd="0" presId="urn:microsoft.com/office/officeart/2005/8/layout/hierarchy1"/>
    <dgm:cxn modelId="{31650789-641A-4850-93FD-F428FC21D092}" type="presParOf" srcId="{C7D1BDC1-2CB0-4618-8BC2-1DB50F1FB29B}" destId="{2E7B567F-56F5-4C46-8B61-E21F64EE4BEA}" srcOrd="1" destOrd="0" presId="urn:microsoft.com/office/officeart/2005/8/layout/hierarchy1"/>
    <dgm:cxn modelId="{875A17C6-3604-4F8A-A96A-64799961AD1B}" type="presParOf" srcId="{2A6DB599-4499-48B8-A823-18C41032EF39}" destId="{D0DBB80E-A284-4950-983A-586B6903421C}" srcOrd="1" destOrd="0" presId="urn:microsoft.com/office/officeart/2005/8/layout/hierarchy1"/>
    <dgm:cxn modelId="{1C6B7814-6358-44CE-9E1E-8465740D5247}" type="presParOf" srcId="{B02B42D1-0DDB-443C-A2DB-BC040F7B9065}" destId="{989BDEF8-3BE6-4F39-9C15-F47055AEA9CD}" srcOrd="1" destOrd="0" presId="urn:microsoft.com/office/officeart/2005/8/layout/hierarchy1"/>
    <dgm:cxn modelId="{D09B45B6-1482-4B59-833B-658A515E9B36}" type="presParOf" srcId="{989BDEF8-3BE6-4F39-9C15-F47055AEA9CD}" destId="{0E3F4F84-9E3D-4E16-89DC-2C9603D38BC0}" srcOrd="0" destOrd="0" presId="urn:microsoft.com/office/officeart/2005/8/layout/hierarchy1"/>
    <dgm:cxn modelId="{F9EE47F3-4655-49DD-A73B-174F1C107929}" type="presParOf" srcId="{0E3F4F84-9E3D-4E16-89DC-2C9603D38BC0}" destId="{51106D08-770C-4D4B-824F-4EE075464BA7}" srcOrd="0" destOrd="0" presId="urn:microsoft.com/office/officeart/2005/8/layout/hierarchy1"/>
    <dgm:cxn modelId="{F153B3BD-6DE0-422B-806E-1BE47B5153F5}" type="presParOf" srcId="{0E3F4F84-9E3D-4E16-89DC-2C9603D38BC0}" destId="{2CEF0FD9-8A93-4A5E-B451-61AAE5EBB7B8}" srcOrd="1" destOrd="0" presId="urn:microsoft.com/office/officeart/2005/8/layout/hierarchy1"/>
    <dgm:cxn modelId="{CB21E98B-9169-4386-B21E-20ED8C15215C}" type="presParOf" srcId="{989BDEF8-3BE6-4F39-9C15-F47055AEA9CD}" destId="{2DE34ECB-A806-4B0C-AF40-EBF9C4B6057F}" srcOrd="1" destOrd="0" presId="urn:microsoft.com/office/officeart/2005/8/layout/hierarchy1"/>
    <dgm:cxn modelId="{CBF13013-ED26-4FB4-A2BF-ED050F1606C3}" type="presParOf" srcId="{B02B42D1-0DDB-443C-A2DB-BC040F7B9065}" destId="{2C22869D-887D-4B22-944B-55B6C7947700}" srcOrd="2" destOrd="0" presId="urn:microsoft.com/office/officeart/2005/8/layout/hierarchy1"/>
    <dgm:cxn modelId="{7E1913BB-EEC7-40D1-A2B5-30E55EE60426}" type="presParOf" srcId="{2C22869D-887D-4B22-944B-55B6C7947700}" destId="{4644BFDA-B8DD-47EB-9712-44C80BC9916B}" srcOrd="0" destOrd="0" presId="urn:microsoft.com/office/officeart/2005/8/layout/hierarchy1"/>
    <dgm:cxn modelId="{9BEC77C4-6F77-4444-8BA2-6FE385F750C8}" type="presParOf" srcId="{4644BFDA-B8DD-47EB-9712-44C80BC9916B}" destId="{D36C769C-428D-446C-B48E-11E3F319390C}" srcOrd="0" destOrd="0" presId="urn:microsoft.com/office/officeart/2005/8/layout/hierarchy1"/>
    <dgm:cxn modelId="{295D084B-38AA-433D-9572-B5AC596ED6A0}" type="presParOf" srcId="{4644BFDA-B8DD-47EB-9712-44C80BC9916B}" destId="{8898464D-2EA3-40F3-9938-553D6687650E}" srcOrd="1" destOrd="0" presId="urn:microsoft.com/office/officeart/2005/8/layout/hierarchy1"/>
    <dgm:cxn modelId="{8CA89C40-373A-46DC-BC5E-766801982D7C}" type="presParOf" srcId="{2C22869D-887D-4B22-944B-55B6C7947700}" destId="{1EE65618-500D-4194-96D6-9B4AAA1CED6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DA60B6-61D4-446C-9FDB-B5F5A75F19FA}">
      <dsp:nvSpPr>
        <dsp:cNvPr id="0" name=""/>
        <dsp:cNvSpPr/>
      </dsp:nvSpPr>
      <dsp:spPr>
        <a:xfrm>
          <a:off x="0" y="1409668"/>
          <a:ext cx="838253" cy="5322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7B567F-56F5-4C46-8B61-E21F64EE4BEA}">
      <dsp:nvSpPr>
        <dsp:cNvPr id="0" name=""/>
        <dsp:cNvSpPr/>
      </dsp:nvSpPr>
      <dsp:spPr>
        <a:xfrm>
          <a:off x="93139" y="1498150"/>
          <a:ext cx="838253" cy="532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Common Data Set</a:t>
          </a:r>
        </a:p>
      </dsp:txBody>
      <dsp:txXfrm>
        <a:off x="108729" y="1513740"/>
        <a:ext cx="807073" cy="501110"/>
      </dsp:txXfrm>
    </dsp:sp>
    <dsp:sp modelId="{51106D08-770C-4D4B-824F-4EE075464BA7}">
      <dsp:nvSpPr>
        <dsp:cNvPr id="0" name=""/>
        <dsp:cNvSpPr/>
      </dsp:nvSpPr>
      <dsp:spPr>
        <a:xfrm>
          <a:off x="1024532" y="1409668"/>
          <a:ext cx="838253" cy="5322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EF0FD9-8A93-4A5E-B451-61AAE5EBB7B8}">
      <dsp:nvSpPr>
        <dsp:cNvPr id="0" name=""/>
        <dsp:cNvSpPr/>
      </dsp:nvSpPr>
      <dsp:spPr>
        <a:xfrm>
          <a:off x="1117671" y="1498150"/>
          <a:ext cx="838253" cy="532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Princeton Review</a:t>
          </a:r>
        </a:p>
      </dsp:txBody>
      <dsp:txXfrm>
        <a:off x="1133261" y="1513740"/>
        <a:ext cx="807073" cy="501110"/>
      </dsp:txXfrm>
    </dsp:sp>
    <dsp:sp modelId="{D36C769C-428D-446C-B48E-11E3F319390C}">
      <dsp:nvSpPr>
        <dsp:cNvPr id="0" name=""/>
        <dsp:cNvSpPr/>
      </dsp:nvSpPr>
      <dsp:spPr>
        <a:xfrm>
          <a:off x="2049064" y="1409668"/>
          <a:ext cx="838253" cy="5322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98464D-2EA3-40F3-9938-553D6687650E}">
      <dsp:nvSpPr>
        <dsp:cNvPr id="0" name=""/>
        <dsp:cNvSpPr/>
      </dsp:nvSpPr>
      <dsp:spPr>
        <a:xfrm>
          <a:off x="2142203" y="1498150"/>
          <a:ext cx="838253" cy="532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Tours</a:t>
          </a:r>
        </a:p>
      </dsp:txBody>
      <dsp:txXfrm>
        <a:off x="2157793" y="1513740"/>
        <a:ext cx="807073" cy="501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564FF8-1491-4F39-AFEC-6579F212D2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681305-1ED3-4924-B950-24F4702BC21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667E1BC-3087-404F-AAD8-0DADD255E4E8}" type="datetimeFigureOut">
              <a:rPr lang="en-US"/>
              <a:pPr>
                <a:defRPr/>
              </a:pPr>
              <a:t>9/28/2023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4E038C8-DB6E-4376-8AB7-4A9E42673D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67F2DF8-3AC2-4B58-A58F-42603FA96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72D52-9D28-4F79-A9DE-AFB5F16F86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24714-E68D-4DF1-9D45-D4E9AF5F6E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67CBC72-7505-403C-9956-723810B1F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7CBC72-7505-403C-9956-723810B1F1E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30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7CBC72-7505-403C-9956-723810B1F1E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21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E228F8-F902-474D-BE3B-6823023A47FF}" type="datetimeFigureOut">
              <a:rPr lang="en-US" smtClean="0"/>
              <a:pPr>
                <a:defRPr/>
              </a:pPr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6867A0-384D-4B3F-BCE3-7ACC54835F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2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DCE3D1-EE92-4412-9978-6B2E3D395D14}" type="datetimeFigureOut">
              <a:rPr lang="en-US" smtClean="0"/>
              <a:pPr>
                <a:defRPr/>
              </a:pPr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6BB82-5A4B-4027-92C4-76165EEA47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5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DCE3D1-EE92-4412-9978-6B2E3D395D14}" type="datetimeFigureOut">
              <a:rPr lang="en-US" smtClean="0"/>
              <a:pPr>
                <a:defRPr/>
              </a:pPr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6BB82-5A4B-4027-92C4-76165EEA47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9785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DCE3D1-EE92-4412-9978-6B2E3D395D14}" type="datetimeFigureOut">
              <a:rPr lang="en-US" smtClean="0"/>
              <a:pPr>
                <a:defRPr/>
              </a:pPr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6BB82-5A4B-4027-92C4-76165EEA47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6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DCE3D1-EE92-4412-9978-6B2E3D395D14}" type="datetimeFigureOut">
              <a:rPr lang="en-US" smtClean="0"/>
              <a:pPr>
                <a:defRPr/>
              </a:pPr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6BB82-5A4B-4027-92C4-76165EEA47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1043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DCE3D1-EE92-4412-9978-6B2E3D395D14}" type="datetimeFigureOut">
              <a:rPr lang="en-US" smtClean="0"/>
              <a:pPr>
                <a:defRPr/>
              </a:pPr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6BB82-5A4B-4027-92C4-76165EEA47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69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A52D47-4C34-44B2-B0B5-E82639642FEF}" type="datetimeFigureOut">
              <a:rPr lang="en-US" smtClean="0"/>
              <a:pPr>
                <a:defRPr/>
              </a:pPr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DB66E-C0A4-4156-B2AA-95498201C9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17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7A8EF8-E5AF-437D-ACFF-EE20BF938E0E}" type="datetimeFigureOut">
              <a:rPr lang="en-US" smtClean="0"/>
              <a:pPr>
                <a:defRPr/>
              </a:pPr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EDB8C7-64DD-46F1-B786-8AE4F4509A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3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EB9B98-509F-408A-8CA7-6C8E389E97C1}" type="datetimeFigureOut">
              <a:rPr lang="en-US" smtClean="0"/>
              <a:pPr>
                <a:defRPr/>
              </a:pPr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3BFAE-FFB9-4EAC-9915-8AE1016A6F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46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5D453F-3D16-465E-A4ED-6C6FAC732E58}" type="datetimeFigureOut">
              <a:rPr lang="en-US" smtClean="0"/>
              <a:pPr>
                <a:defRPr/>
              </a:pPr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0E67E-7D8B-4F4D-9602-433382F912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6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C9286F-C70A-4E1F-92D4-2C82D460E5B3}" type="datetimeFigureOut">
              <a:rPr lang="en-US" smtClean="0"/>
              <a:pPr>
                <a:defRPr/>
              </a:pPr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AFBF5C-B4D4-4597-B135-A193F58806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1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9370B8-4EA7-4C1C-8DC3-680059B1830A}" type="datetimeFigureOut">
              <a:rPr lang="en-US" smtClean="0"/>
              <a:pPr>
                <a:defRPr/>
              </a:pPr>
              <a:t>9/28/2023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FB3DC-F9B9-46E6-BE5A-A33226CB86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160FDB-66A0-4777-B55A-2D4710C7950E}" type="datetimeFigureOut">
              <a:rPr lang="en-US" smtClean="0"/>
              <a:pPr>
                <a:defRPr/>
              </a:pPr>
              <a:t>9/28/2023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C9A16A-765E-4FA0-9D6C-8579946C7E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0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E23B2-10DD-43A3-B05F-485E15205164}" type="datetimeFigureOut">
              <a:rPr lang="en-US" smtClean="0"/>
              <a:pPr>
                <a:defRPr/>
              </a:pPr>
              <a:t>9/28/2023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7D3852-7754-41C2-B39D-A71D0E24F3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0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C16369-F747-4CCA-AF2D-0FAD326865BE}" type="datetimeFigureOut">
              <a:rPr lang="en-US" smtClean="0"/>
              <a:pPr>
                <a:defRPr/>
              </a:pPr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1B855-6690-432C-98B0-23624E5006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01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FA15C5-63B2-4E68-99C0-B00F9B866776}" type="datetimeFigureOut">
              <a:rPr lang="en-US" smtClean="0"/>
              <a:pPr>
                <a:defRPr/>
              </a:pPr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6B2004-5370-44AA-91CA-CB9F001344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96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DCE3D1-EE92-4412-9978-6B2E3D395D14}" type="datetimeFigureOut">
              <a:rPr lang="en-US" smtClean="0"/>
              <a:pPr>
                <a:defRPr/>
              </a:pPr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2386BB82-5A4B-4027-92C4-76165EEA47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3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slide" Target="slide11.xml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hyperlink" Target="http://www.washoeschools.net/drh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://www.naia.org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web3.ncaa.org/ecwr3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8.jpg"/><Relationship Id="rId11" Type="http://schemas.openxmlformats.org/officeDocument/2006/relationships/image" Target="../media/image22.JPG"/><Relationship Id="rId5" Type="http://schemas.openxmlformats.org/officeDocument/2006/relationships/image" Target="../media/image17.jpg"/><Relationship Id="rId10" Type="http://schemas.openxmlformats.org/officeDocument/2006/relationships/image" Target="../media/image21.jpg"/><Relationship Id="rId4" Type="http://schemas.openxmlformats.org/officeDocument/2006/relationships/image" Target="../media/image16.jp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hyperlink" Target="https://www.buildingtradejobs.org/" TargetMode="Externa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en.wikipedia.org/wiki/University_of_Nevada,_Reno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commons.wikimedia.org/wiki/File:Unr-knowledge-center.jpg" TargetMode="External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monapp.org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dataset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hyperlink" Target="https://forms.office.com/Pages/ResponsePage.aspx?id=SfWsPDZezEGj3olFnhId7xLfOqtZRyBAqyyE7mkHZmtUM0dHSDQ4Nk5aRks1TFVaUTBMUDNGVkc2VC4u" TargetMode="External"/><Relationship Id="rId4" Type="http://schemas.openxmlformats.org/officeDocument/2006/relationships/hyperlink" Target="http://www.washoeschools.net/drhscareercenter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hyperlink" Target="https://bit.ly/nshe-nv-promise-ap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EC921-2A90-4003-8632-5FD743A34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Its Senior Year, so…</a:t>
            </a:r>
          </a:p>
        </p:txBody>
      </p:sp>
      <p:pic>
        <p:nvPicPr>
          <p:cNvPr id="1026" name="Picture 2" descr="1,463 What Your Plan Photos - Free &amp; Royalty-Free Stock Photos from  Dreamstime">
            <a:extLst>
              <a:ext uri="{FF2B5EF4-FFF2-40B4-BE49-F238E27FC236}">
                <a16:creationId xmlns:a16="http://schemas.microsoft.com/office/drawing/2014/main" id="{B530DE42-2D11-4181-A774-AF3FCF8972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03" y="1752601"/>
            <a:ext cx="5919697" cy="39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467C675-9154-42D6-A469-EAE4C933F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8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5"/>
    </mc:Choice>
    <mc:Fallback xmlns="">
      <p:transition spd="slow" advTm="11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D54C-9182-48D2-97CD-788410EC4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5" y="457200"/>
            <a:ext cx="718599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Nevada Promise Scholarship </a:t>
            </a:r>
            <a:r>
              <a:rPr lang="en-US" sz="1800" dirty="0"/>
              <a:t>(continued)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8EBAF-283F-4E25-A130-DD1B5ED42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70866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Planning to attend a 2-year college:</a:t>
            </a:r>
          </a:p>
          <a:p>
            <a:pPr lvl="1"/>
            <a:r>
              <a:rPr lang="en-US" dirty="0"/>
              <a:t>College of Southern Nevada (CSN)– Las Vegas</a:t>
            </a:r>
          </a:p>
          <a:p>
            <a:pPr lvl="1"/>
            <a:r>
              <a:rPr lang="en-US" dirty="0"/>
              <a:t>Great Basin College (GBC)- Elko </a:t>
            </a:r>
          </a:p>
          <a:p>
            <a:pPr lvl="1"/>
            <a:r>
              <a:rPr lang="en-US" dirty="0"/>
              <a:t>Truckee Meadows Community College (TMCC)- Reno</a:t>
            </a:r>
          </a:p>
          <a:p>
            <a:pPr lvl="1"/>
            <a:r>
              <a:rPr lang="en-US" dirty="0"/>
              <a:t>Western Nevada College (WNC)- Carson City</a:t>
            </a:r>
          </a:p>
          <a:p>
            <a:r>
              <a:rPr lang="en-US" dirty="0"/>
              <a:t>Resident of Nevada</a:t>
            </a:r>
          </a:p>
          <a:p>
            <a:r>
              <a:rPr lang="en-US" dirty="0"/>
              <a:t>High School Diploma</a:t>
            </a:r>
          </a:p>
          <a:p>
            <a:r>
              <a:rPr lang="en-US" dirty="0"/>
              <a:t>Enroll in 12 semester credits towards Associate’s Degree or Certificate program of study</a:t>
            </a:r>
          </a:p>
          <a:p>
            <a:r>
              <a:rPr lang="en-US" dirty="0"/>
              <a:t>Meet all deadlines</a:t>
            </a:r>
          </a:p>
          <a:p>
            <a:pPr lvl="1"/>
            <a:r>
              <a:rPr lang="en-US" sz="1400" dirty="0"/>
              <a:t>Application deadline- no later than 11:59pm on October 31, 2024</a:t>
            </a:r>
          </a:p>
          <a:p>
            <a:pPr lvl="1"/>
            <a:r>
              <a:rPr lang="en-US" sz="1400" dirty="0"/>
              <a:t>Training deadline- no later than March 1, 2024</a:t>
            </a:r>
          </a:p>
          <a:p>
            <a:pPr lvl="1"/>
            <a:r>
              <a:rPr lang="en-US" sz="1400" dirty="0"/>
              <a:t>FAFSA deadline- no later than April 1, 2024</a:t>
            </a:r>
          </a:p>
          <a:p>
            <a:pPr lvl="1"/>
            <a:r>
              <a:rPr lang="en-US" sz="1400" dirty="0"/>
              <a:t>8 hours of eligible community service no later than May 1, 2024</a:t>
            </a:r>
          </a:p>
          <a:p>
            <a:pPr lvl="1"/>
            <a:r>
              <a:rPr lang="en-US" sz="1400" dirty="0"/>
              <a:t>Mentor Meeting- meet by July 1, 2024</a:t>
            </a:r>
          </a:p>
          <a:p>
            <a:pPr lvl="1"/>
            <a:endParaRPr lang="en-US" sz="1400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0BE2EA-3CCD-4C74-BBAE-5F35C209D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1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30"/>
    </mc:Choice>
    <mc:Fallback xmlns="">
      <p:transition spd="slow" advTm="25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932DB373-A0EE-471A-917D-DC569DC78A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581" y="5241234"/>
            <a:ext cx="6198704" cy="1083366"/>
          </a:xfrm>
        </p:spPr>
        <p:txBody>
          <a:bodyPr>
            <a:normAutofit fontScale="90000"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en-US" sz="3600" b="1" u="sng" dirty="0"/>
              <a:t>The Millennium Scholarship</a:t>
            </a:r>
            <a:br>
              <a:rPr lang="en-US" altLang="en-US" sz="3600" b="1" u="sng" dirty="0"/>
            </a:br>
            <a:r>
              <a:rPr lang="en-US" altLang="en-US" sz="2000" b="1" u="sng" dirty="0"/>
              <a:t> </a:t>
            </a:r>
            <a:br>
              <a:rPr lang="en-US" altLang="en-US" sz="3600" b="1" u="sng" dirty="0"/>
            </a:br>
            <a:r>
              <a:rPr lang="en-US" altLang="en-US" sz="2000" b="1" u="sng" dirty="0">
                <a:hlinkClick r:id="rId5" action="ppaction://hlinksldjump"/>
              </a:rPr>
              <a:t>https://www.nevadatreasurer.gov/GGMS/GGMS_Home/</a:t>
            </a:r>
            <a:endParaRPr lang="en-US" altLang="en-US" sz="3600" b="1" u="sng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F9D06B-504D-4953-92B2-123F9147A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4232" y="3227807"/>
            <a:ext cx="5699404" cy="611896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2A461B2-A450-4DC1-B5F1-D419040036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33" t="16666" r="26667" b="27333"/>
          <a:stretch/>
        </p:blipFill>
        <p:spPr>
          <a:xfrm>
            <a:off x="840106" y="533400"/>
            <a:ext cx="6447655" cy="475090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54DD9CF-C33C-403C-93D4-A0BCADE84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75"/>
    </mc:Choice>
    <mc:Fallback xmlns="">
      <p:transition spd="slow" advTm="23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EBCB-B2E0-4836-B72C-F9F208F80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8DB0-8531-4221-96FB-BD0B15AE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6" y="1488613"/>
            <a:ext cx="6347714" cy="45311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WCSD Student Accounting no longer allows counselors to print/send copies of student transcripts.</a:t>
            </a:r>
          </a:p>
          <a:p>
            <a:r>
              <a:rPr lang="en-US" dirty="0"/>
              <a:t>All Transcripts must be requested by visiting</a:t>
            </a:r>
          </a:p>
          <a:p>
            <a:pPr lvl="1"/>
            <a:r>
              <a:rPr lang="en-US" dirty="0">
                <a:hlinkClick r:id="rId4"/>
              </a:rPr>
              <a:t>www.washoeschools.net/drhs</a:t>
            </a:r>
            <a:endParaRPr lang="en-US" dirty="0"/>
          </a:p>
          <a:p>
            <a:pPr lvl="1"/>
            <a:r>
              <a:rPr lang="en-US" dirty="0"/>
              <a:t>Click on Quick Links</a:t>
            </a:r>
          </a:p>
          <a:p>
            <a:pPr lvl="1"/>
            <a:r>
              <a:rPr lang="en-US" dirty="0"/>
              <a:t>Click on Transcripts</a:t>
            </a:r>
          </a:p>
          <a:p>
            <a:r>
              <a:rPr lang="en-US" dirty="0" err="1"/>
              <a:t>ScribOrder</a:t>
            </a:r>
            <a:r>
              <a:rPr lang="en-US" dirty="0"/>
              <a:t> will send your transcript to your identified college/university</a:t>
            </a:r>
          </a:p>
          <a:p>
            <a:pPr lvl="1"/>
            <a:r>
              <a:rPr lang="en-US" dirty="0"/>
              <a:t>First 4 transcripts are free</a:t>
            </a:r>
          </a:p>
          <a:p>
            <a:pPr lvl="1"/>
            <a:r>
              <a:rPr lang="en-US" dirty="0"/>
              <a:t>$10 per transcript after the 4</a:t>
            </a:r>
            <a:r>
              <a:rPr lang="en-US" baseline="30000" dirty="0"/>
              <a:t>th</a:t>
            </a:r>
            <a:r>
              <a:rPr lang="en-US" dirty="0"/>
              <a:t> transcript</a:t>
            </a:r>
          </a:p>
          <a:p>
            <a:pPr lvl="1"/>
            <a:r>
              <a:rPr lang="en-US" dirty="0"/>
              <a:t>Pro Tip: 	</a:t>
            </a:r>
          </a:p>
          <a:p>
            <a:pPr lvl="2"/>
            <a:r>
              <a:rPr lang="en-US" dirty="0"/>
              <a:t>Send yourself a copy so that you can send out unofficial transcripts until you’ve narrowed your search</a:t>
            </a:r>
          </a:p>
          <a:p>
            <a:pPr lvl="2"/>
            <a:r>
              <a:rPr lang="en-US" dirty="0"/>
              <a:t>Send official copies later to those schools to which you’ve narrowed your selection  </a:t>
            </a:r>
          </a:p>
        </p:txBody>
      </p:sp>
      <p:pic>
        <p:nvPicPr>
          <p:cNvPr id="3074" name="Picture 2" descr="Transcript Requests - E. A. Laney High">
            <a:extLst>
              <a:ext uri="{FF2B5EF4-FFF2-40B4-BE49-F238E27FC236}">
                <a16:creationId xmlns:a16="http://schemas.microsoft.com/office/drawing/2014/main" id="{21782AD6-54DB-425C-B9D3-6B845BAB3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746" y="3253873"/>
            <a:ext cx="2223054" cy="16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BA6304-BFCA-45D4-B632-7E80089E8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30"/>
    </mc:Choice>
    <mc:Fallback xmlns="">
      <p:transition spd="slow" advTm="40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0C9296FD-2B47-425F-842F-1795BCBE2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85800"/>
            <a:ext cx="6347713" cy="762000"/>
          </a:xfrm>
        </p:spPr>
        <p:txBody>
          <a:bodyPr/>
          <a:lstStyle/>
          <a:p>
            <a:r>
              <a:rPr lang="en-US" altLang="en-US"/>
              <a:t>Letters of Recommendation</a:t>
            </a:r>
            <a:endParaRPr lang="en-US" altLang="en-US" dirty="0"/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64EB8355-84F7-4C23-80E7-40D806FB5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00200"/>
            <a:ext cx="7467600" cy="4525963"/>
          </a:xfrm>
        </p:spPr>
        <p:txBody>
          <a:bodyPr>
            <a:normAutofit lnSpcReduction="10000"/>
          </a:bodyPr>
          <a:lstStyle/>
          <a:p>
            <a:r>
              <a:rPr lang="en-US" altLang="en-US" sz="2000" dirty="0"/>
              <a:t>Many colleges/universities will ask for a recommendation</a:t>
            </a:r>
          </a:p>
          <a:p>
            <a:r>
              <a:rPr lang="en-US" altLang="en-US" sz="2000" dirty="0"/>
              <a:t>See Mr. Cabada for assistance on creating/updating your Academic Resume to help with Letters of Recommendation and scholarships. </a:t>
            </a:r>
            <a:endParaRPr lang="en-US" altLang="en-US" dirty="0"/>
          </a:p>
          <a:p>
            <a:r>
              <a:rPr lang="en-US" altLang="en-US" sz="2000" dirty="0"/>
              <a:t>Ask a staff member who knows you well</a:t>
            </a:r>
          </a:p>
          <a:p>
            <a:pPr lvl="1"/>
            <a:r>
              <a:rPr lang="en-US" altLang="en-US" sz="1800" dirty="0"/>
              <a:t>Teacher, Coach, Counselor, Administrator</a:t>
            </a:r>
          </a:p>
          <a:p>
            <a:r>
              <a:rPr lang="en-US" altLang="en-US" sz="2000" dirty="0"/>
              <a:t>Give 2 weeks advance notice</a:t>
            </a:r>
          </a:p>
          <a:p>
            <a:pPr lvl="1"/>
            <a:r>
              <a:rPr lang="en-US" altLang="en-US" sz="1800" dirty="0"/>
              <a:t>Many students ask the same people for recommendation letters, so you’ll need to give them time to complete them</a:t>
            </a:r>
          </a:p>
          <a:p>
            <a:pPr marL="457200" lvl="1" indent="0">
              <a:buNone/>
            </a:pPr>
            <a:endParaRPr lang="en-US" altLang="en-US" sz="1800" dirty="0"/>
          </a:p>
          <a:p>
            <a:r>
              <a:rPr lang="en-US" altLang="en-US" sz="2000" b="1" dirty="0"/>
              <a:t>Provide a resume/brag sheet about yourself</a:t>
            </a:r>
          </a:p>
          <a:p>
            <a:pPr lvl="1"/>
            <a:r>
              <a:rPr lang="en-US" altLang="en-US" sz="1800" dirty="0"/>
              <a:t>This gives the staff member information about you that you would like them to include in the letter</a:t>
            </a:r>
            <a:endParaRPr lang="en-US" altLang="en-US" sz="18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243FBA-20C4-4463-A8B3-3816A1DCE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15"/>
    </mc:Choice>
    <mc:Fallback xmlns="">
      <p:transition spd="slow" advTm="27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95599-41CF-4352-A3F4-D79D4ABC4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2735324"/>
            <a:ext cx="4207565" cy="8636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NCAA Clearinghouse </a:t>
            </a:r>
            <a:br>
              <a:rPr lang="en-US" sz="2000" b="1" u="sng" dirty="0">
                <a:latin typeface="+mn-lt"/>
              </a:rPr>
            </a:br>
            <a:r>
              <a:rPr lang="en-US" sz="2000" b="1" u="sng" dirty="0">
                <a:latin typeface="+mn-lt"/>
                <a:hlinkClick r:id="rId4"/>
              </a:rPr>
              <a:t>https://web3.ncaa.org/ecwr3/</a:t>
            </a:r>
            <a:endParaRPr lang="en-US" sz="2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AD548-4990-4983-8F7B-66D680552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3429000"/>
            <a:ext cx="3048329" cy="3097211"/>
          </a:xfrm>
        </p:spPr>
        <p:txBody>
          <a:bodyPr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en-US" sz="1500" b="1" u="sng" dirty="0"/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NCAA (National Collegiate Athletic Association) clearinghouse to participate in Division I or II sports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sz="1500" b="1" dirty="0"/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16 Core credits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sz="1500" b="1" dirty="0"/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2.3 Core GPA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sz="1500" b="1" dirty="0"/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SAT combine score or ACT sum score matching core course GPA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1500" b="1" dirty="0"/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500" b="1" dirty="0" err="1"/>
              <a:t>Edgenuity</a:t>
            </a:r>
            <a:r>
              <a:rPr lang="en-US" sz="1500" b="1" dirty="0"/>
              <a:t> is not accepted by the NCAA.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en-US" sz="1500" b="1" dirty="0"/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sz="1500" dirty="0"/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17B247-63E9-474B-9E76-0BD95D045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B1F36C-53BF-48C3-B4B2-0A79F0EB6E45}"/>
              </a:ext>
            </a:extLst>
          </p:cNvPr>
          <p:cNvSpPr txBox="1"/>
          <p:nvPr/>
        </p:nvSpPr>
        <p:spPr>
          <a:xfrm>
            <a:off x="631948" y="2735324"/>
            <a:ext cx="3429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NAIA</a:t>
            </a:r>
            <a:endParaRPr lang="en-US" sz="2000" b="1" dirty="0"/>
          </a:p>
          <a:p>
            <a:r>
              <a:rPr lang="en-US" sz="2000" b="1" dirty="0">
                <a:hlinkClick r:id="rId6"/>
              </a:rPr>
              <a:t>www.naia.org</a:t>
            </a:r>
            <a:r>
              <a:rPr lang="en-US" sz="2000" b="1" dirty="0"/>
              <a:t> </a:t>
            </a:r>
            <a:br>
              <a:rPr lang="en-US" sz="2400" b="1" dirty="0"/>
            </a:br>
            <a:endParaRPr lang="en-US" sz="2400" b="1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3DEA93-44A3-4F7D-9CED-C0FD005D8A64}"/>
              </a:ext>
            </a:extLst>
          </p:cNvPr>
          <p:cNvSpPr txBox="1"/>
          <p:nvPr/>
        </p:nvSpPr>
        <p:spPr>
          <a:xfrm>
            <a:off x="631948" y="3428999"/>
            <a:ext cx="3589020" cy="362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en-US" sz="1500" b="1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NAIA (National Association of Intercollegiate Athletics) to participate in athletics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en-US" sz="1500" b="1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2.3 GPA for recent graduates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500" b="1" dirty="0"/>
              <a:t>	or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Meet 2 of 3 following criteria: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2.0 GPA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Rank in top 50% of grad class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ACT- 18; SAT 970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en-US" sz="1500" b="1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Complete NAIA Profile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sz="1500" b="1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1500" b="1" dirty="0"/>
              <a:t>Upload transcripts to NAIA portal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en-US" sz="1500" b="1" dirty="0"/>
          </a:p>
          <a:p>
            <a:pPr marL="285750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15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B52FE-9AAD-46CD-9F84-7AEAEA2326E9}"/>
              </a:ext>
            </a:extLst>
          </p:cNvPr>
          <p:cNvSpPr txBox="1"/>
          <p:nvPr/>
        </p:nvSpPr>
        <p:spPr>
          <a:xfrm>
            <a:off x="1181100" y="727671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IS YOUR GOAL TO PLAY </a:t>
            </a:r>
          </a:p>
          <a:p>
            <a:pPr algn="ctr"/>
            <a:r>
              <a:rPr lang="en-US" sz="3000" dirty="0"/>
              <a:t>COLLEGIATE SPORTS?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START PLANNING NOW!!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2910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6225920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6B562C-98B3-4A63-A1EB-1365164DEE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2053" r="4389" b="364"/>
          <a:stretch/>
        </p:blipFill>
        <p:spPr>
          <a:xfrm>
            <a:off x="1615074" y="1154613"/>
            <a:ext cx="3711290" cy="5053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81D5E4-8259-446D-A368-C18411F4936E}"/>
              </a:ext>
            </a:extLst>
          </p:cNvPr>
          <p:cNvSpPr txBox="1"/>
          <p:nvPr/>
        </p:nvSpPr>
        <p:spPr>
          <a:xfrm>
            <a:off x="515638" y="614877"/>
            <a:ext cx="5135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DRHS Graduation Plans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1AAED5-6468-445C-8720-3977AC0B4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16262"/>
      </p:ext>
    </p:extLst>
  </p:cSld>
  <p:clrMapOvr>
    <a:masterClrMapping/>
  </p:clrMapOvr>
  <p:transition spd="slow" advTm="4164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C16C40-7C29-4ACC-B851-7E08E459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D733AE-DD5E-4C77-8BCD-72BF12A06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DE90A4-932E-4370-BA07-30F43254C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19CA4A-B208-452A-8BE4-BC6940D33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74F8D3E-E618-4DE3-A0CC-B4904BB5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99DA406-C54B-4E31-867D-FAF8DCE70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1E16883-5140-47C4-A9AD-AD6598AC3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4CD848DC-8A2A-4093-9BDD-7AF4B6A27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4635A4D-E9CE-4B78-912A-479EA451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D663A5EE-5581-44F3-8F98-688755F63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1E84E6A-F5AE-4F4D-98F2-82FE4FCC2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DE7DDC9-17D4-4686-833D-48F8733B4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87399F-9D9D-474A-8858-B0778011E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9600"/>
            <a:ext cx="6447501" cy="1320800"/>
          </a:xfrm>
        </p:spPr>
        <p:txBody>
          <a:bodyPr>
            <a:normAutofit/>
          </a:bodyPr>
          <a:lstStyle/>
          <a:p>
            <a:r>
              <a:rPr lang="en-US" sz="4400" dirty="0"/>
              <a:t>Have a GREAT YEAR!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2F41A-6294-443F-BC17-E53963CF0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990" y="1182228"/>
            <a:ext cx="6447501" cy="2091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See your counselor in the Counseling office or Mr. Cabada in the College &amp; Career Center  with any questions you may have!</a:t>
            </a:r>
          </a:p>
        </p:txBody>
      </p:sp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6EEB0437-F776-4DC0-9E53-981F363E2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057" y="3584105"/>
            <a:ext cx="1148487" cy="1148487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B9B2E17-BB05-48C9-B04A-2B046618E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07" y="5200496"/>
            <a:ext cx="1120023" cy="1120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761AEF-93EB-4462-AA2B-3F524E168C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3" r="24363" b="40488"/>
          <a:stretch/>
        </p:blipFill>
        <p:spPr>
          <a:xfrm>
            <a:off x="1861630" y="3584105"/>
            <a:ext cx="1050022" cy="1120023"/>
          </a:xfrm>
          <a:prstGeom prst="rect">
            <a:avLst/>
          </a:prstGeom>
        </p:spPr>
      </p:pic>
      <p:pic>
        <p:nvPicPr>
          <p:cNvPr id="4098" name="Picture 2" descr="Lupe Cabada won the 10-mile race Sunday at the 50th annual Journal Jog">
            <a:extLst>
              <a:ext uri="{FF2B5EF4-FFF2-40B4-BE49-F238E27FC236}">
                <a16:creationId xmlns:a16="http://schemas.microsoft.com/office/drawing/2014/main" id="{5825B398-9520-4A4B-87DE-933A24956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6" t="14444" r="33030" b="50000"/>
          <a:stretch/>
        </p:blipFill>
        <p:spPr bwMode="auto">
          <a:xfrm>
            <a:off x="3228522" y="5253719"/>
            <a:ext cx="122753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D2F9397-E706-4FA5-9129-B6E5444AFE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8" t="10697" r="26685" b="29685"/>
          <a:stretch/>
        </p:blipFill>
        <p:spPr>
          <a:xfrm>
            <a:off x="366869" y="3574165"/>
            <a:ext cx="1125115" cy="112002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3C382A-4EC5-43B6-94D3-1BE08DB684CB}"/>
              </a:ext>
            </a:extLst>
          </p:cNvPr>
          <p:cNvSpPr txBox="1"/>
          <p:nvPr/>
        </p:nvSpPr>
        <p:spPr>
          <a:xfrm>
            <a:off x="508000" y="4712015"/>
            <a:ext cx="92819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/>
              <a:t>Ms. Lazear</a:t>
            </a:r>
          </a:p>
          <a:p>
            <a:pPr algn="ctr"/>
            <a:r>
              <a:rPr lang="en-US" sz="1000" dirty="0"/>
              <a:t>A-C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E7B039-D6A5-47BE-9B1A-550C11BD4F95}"/>
              </a:ext>
            </a:extLst>
          </p:cNvPr>
          <p:cNvSpPr txBox="1"/>
          <p:nvPr/>
        </p:nvSpPr>
        <p:spPr>
          <a:xfrm>
            <a:off x="1968345" y="4678007"/>
            <a:ext cx="92819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/>
              <a:t>Mr. Woodard</a:t>
            </a:r>
          </a:p>
          <a:p>
            <a:pPr algn="ctr"/>
            <a:r>
              <a:rPr lang="en-US" sz="1000" dirty="0"/>
              <a:t>D-Hi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6BC540-5816-4F4F-B7EA-DD4D7578D340}"/>
              </a:ext>
            </a:extLst>
          </p:cNvPr>
          <p:cNvSpPr txBox="1"/>
          <p:nvPr/>
        </p:nvSpPr>
        <p:spPr>
          <a:xfrm>
            <a:off x="4629502" y="4715899"/>
            <a:ext cx="92819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dirty="0"/>
              <a:t>Ms. Barnard</a:t>
            </a:r>
          </a:p>
          <a:p>
            <a:pPr algn="ctr"/>
            <a:r>
              <a:rPr lang="en-US" sz="1000" dirty="0"/>
              <a:t>Mo-Sa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D63BA8-BBEC-421D-91AB-8210E3DC4CBB}"/>
              </a:ext>
            </a:extLst>
          </p:cNvPr>
          <p:cNvSpPr txBox="1"/>
          <p:nvPr/>
        </p:nvSpPr>
        <p:spPr>
          <a:xfrm>
            <a:off x="1076602" y="6389204"/>
            <a:ext cx="120187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dirty="0"/>
              <a:t>Mr. Schreiner</a:t>
            </a:r>
          </a:p>
          <a:p>
            <a:pPr algn="ctr"/>
            <a:r>
              <a:rPr lang="en-US" sz="1000" dirty="0"/>
              <a:t>Sc-Z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64AF8C-81D4-4D31-80F4-9AB6C88D77C9}"/>
              </a:ext>
            </a:extLst>
          </p:cNvPr>
          <p:cNvSpPr txBox="1"/>
          <p:nvPr/>
        </p:nvSpPr>
        <p:spPr>
          <a:xfrm>
            <a:off x="2971800" y="6320519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Mr. Cabada</a:t>
            </a:r>
          </a:p>
          <a:p>
            <a:pPr algn="ctr"/>
            <a:r>
              <a:rPr lang="en-US" sz="1000" dirty="0"/>
              <a:t>College &amp; Career Center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1969997-69B7-44F8-9B15-EFFEE09D5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69CC675-164E-72CA-067D-07458F6166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487" y="3584105"/>
            <a:ext cx="933604" cy="11484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C5CEDC-EC82-0398-7846-C891BFDC0312}"/>
              </a:ext>
            </a:extLst>
          </p:cNvPr>
          <p:cNvSpPr txBox="1"/>
          <p:nvPr/>
        </p:nvSpPr>
        <p:spPr>
          <a:xfrm>
            <a:off x="3282277" y="4748267"/>
            <a:ext cx="11200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Ms. McColl</a:t>
            </a:r>
          </a:p>
          <a:p>
            <a:pPr algn="ctr"/>
            <a:r>
              <a:rPr lang="en-US" sz="1100" dirty="0"/>
              <a:t>Ho-Mi</a:t>
            </a:r>
          </a:p>
        </p:txBody>
      </p:sp>
      <p:pic>
        <p:nvPicPr>
          <p:cNvPr id="24" name="Picture 23" descr="A person standing in the snow&#10;&#10;Description automatically generated with medium confidence">
            <a:extLst>
              <a:ext uri="{FF2B5EF4-FFF2-40B4-BE49-F238E27FC236}">
                <a16:creationId xmlns:a16="http://schemas.microsoft.com/office/drawing/2014/main" id="{0E3031A8-CE52-5D4F-B584-1DFDE14597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88" y="5179154"/>
            <a:ext cx="912312" cy="114039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082D592-FF5F-DE36-DD2A-4AC3D954D43D}"/>
              </a:ext>
            </a:extLst>
          </p:cNvPr>
          <p:cNvSpPr txBox="1"/>
          <p:nvPr/>
        </p:nvSpPr>
        <p:spPr>
          <a:xfrm>
            <a:off x="4894721" y="6357211"/>
            <a:ext cx="1826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Mr. Hughes</a:t>
            </a:r>
          </a:p>
          <a:p>
            <a:r>
              <a:rPr lang="en-US" sz="1200" dirty="0"/>
              <a:t>Safe School Professional</a:t>
            </a:r>
          </a:p>
        </p:txBody>
      </p:sp>
    </p:spTree>
    <p:extLst>
      <p:ext uri="{BB962C8B-B14F-4D97-AF65-F5344CB8AC3E}">
        <p14:creationId xmlns:p14="http://schemas.microsoft.com/office/powerpoint/2010/main" val="1869474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3564"/>
    </mc:Choice>
    <mc:Fallback xmlns="">
      <p:transition spd="slow" advTm="13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73019-13F3-4449-BD25-723ADCA2B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8125"/>
            <a:ext cx="7467601" cy="9144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u="sng" dirty="0"/>
              <a:t>Post-High School Options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D1E56AEC-79FD-4D38-A5E5-D2FA64AE1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90086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altLang="en-US" sz="2400" dirty="0"/>
              <a:t>College </a:t>
            </a:r>
          </a:p>
          <a:p>
            <a:pPr lvl="1"/>
            <a:r>
              <a:rPr lang="en-US" altLang="en-US" sz="2200" dirty="0"/>
              <a:t>2-year community college</a:t>
            </a:r>
          </a:p>
          <a:p>
            <a:pPr lvl="1"/>
            <a:r>
              <a:rPr lang="en-US" altLang="en-US" sz="2200" dirty="0"/>
              <a:t>4-year college or university</a:t>
            </a:r>
          </a:p>
          <a:p>
            <a:pPr eaLnBrk="1" hangingPunct="1"/>
            <a:r>
              <a:rPr lang="en-US" altLang="en-US" sz="2400" dirty="0"/>
              <a:t>Technical/Trade School  </a:t>
            </a:r>
          </a:p>
          <a:p>
            <a:pPr lvl="1"/>
            <a:r>
              <a:rPr lang="en-US" altLang="en-US" sz="2200" dirty="0"/>
              <a:t>Shorter training times, can be more expensive. </a:t>
            </a:r>
          </a:p>
          <a:p>
            <a:pPr lvl="1"/>
            <a:r>
              <a:rPr lang="en-US" altLang="en-US" sz="2200" dirty="0"/>
              <a:t>Lots of choices (electrician, ironworker)</a:t>
            </a:r>
            <a:endParaRPr lang="en-US" altLang="en-US" sz="2400" dirty="0"/>
          </a:p>
          <a:p>
            <a:pPr lvl="1"/>
            <a:r>
              <a:rPr lang="en-US" altLang="en-US" sz="2200" dirty="0"/>
              <a:t>Earn while you learn</a:t>
            </a:r>
          </a:p>
          <a:p>
            <a:pPr lvl="1"/>
            <a:r>
              <a:rPr lang="en-US" altLang="en-US" sz="2200" dirty="0"/>
              <a:t>Many construction trades</a:t>
            </a:r>
          </a:p>
          <a:p>
            <a:pPr lvl="1"/>
            <a:r>
              <a:rPr lang="en-US" altLang="en-US" sz="2200" dirty="0"/>
              <a:t>NNACA </a:t>
            </a:r>
            <a:r>
              <a:rPr lang="en-US" altLang="en-US" sz="2200" dirty="0">
                <a:hlinkClick r:id="rId4"/>
              </a:rPr>
              <a:t>https://www.buildingtradejobs.org/</a:t>
            </a:r>
            <a:endParaRPr lang="en-US" altLang="en-US" sz="2200" dirty="0"/>
          </a:p>
          <a:p>
            <a:pPr marL="457200" lvl="1" indent="0">
              <a:buNone/>
            </a:pPr>
            <a:r>
              <a:rPr lang="en-US" altLang="en-US" sz="2400" dirty="0"/>
              <a:t>Military</a:t>
            </a:r>
          </a:p>
          <a:p>
            <a:pPr lvl="1"/>
            <a:r>
              <a:rPr lang="en-US" altLang="en-US" sz="2200" dirty="0"/>
              <a:t>Army, Navy, Air Force, Marines</a:t>
            </a:r>
          </a:p>
          <a:p>
            <a:pPr lvl="1"/>
            <a:r>
              <a:rPr lang="en-US" altLang="en-US" sz="2200" dirty="0"/>
              <a:t>Coast Guard, Army and Air Guard.</a:t>
            </a:r>
          </a:p>
          <a:p>
            <a:pPr lvl="1"/>
            <a:r>
              <a:rPr lang="en-US" altLang="en-US" sz="2200" dirty="0"/>
              <a:t>ASVAB (Vocational Aptitude Battery)</a:t>
            </a:r>
          </a:p>
          <a:p>
            <a:pPr eaLnBrk="1" hangingPunct="1"/>
            <a:r>
              <a:rPr lang="en-US" altLang="en-US" sz="2400" dirty="0"/>
              <a:t>Work</a:t>
            </a:r>
          </a:p>
          <a:p>
            <a:pPr lvl="1"/>
            <a:r>
              <a:rPr lang="en-US" altLang="en-US" sz="2200" dirty="0"/>
              <a:t> On-the-Job Training</a:t>
            </a:r>
          </a:p>
        </p:txBody>
      </p:sp>
      <p:sp>
        <p:nvSpPr>
          <p:cNvPr id="7172" name="TextBox 3">
            <a:extLst>
              <a:ext uri="{FF2B5EF4-FFF2-40B4-BE49-F238E27FC236}">
                <a16:creationId xmlns:a16="http://schemas.microsoft.com/office/drawing/2014/main" id="{2A68C507-B168-4D2D-A901-642A49455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Stop in the Career Center for college and career assistance!!</a:t>
            </a:r>
          </a:p>
        </p:txBody>
      </p:sp>
      <p:pic>
        <p:nvPicPr>
          <p:cNvPr id="6" name="Picture 5" descr="A person wearing a helmet&#10;&#10;Description automatically generated">
            <a:extLst>
              <a:ext uri="{FF2B5EF4-FFF2-40B4-BE49-F238E27FC236}">
                <a16:creationId xmlns:a16="http://schemas.microsoft.com/office/drawing/2014/main" id="{177CF2A4-F9F1-4D16-BA8E-B281C0022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047211"/>
            <a:ext cx="1648125" cy="113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OVID-19: Coronavirus Support for Military Personnel | Military OneSource">
            <a:extLst>
              <a:ext uri="{FF2B5EF4-FFF2-40B4-BE49-F238E27FC236}">
                <a16:creationId xmlns:a16="http://schemas.microsoft.com/office/drawing/2014/main" id="{35CB8C36-3558-4F8A-9A4D-B51A0E1FF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107" y="4017165"/>
            <a:ext cx="1761067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L Supports Industry-Certified Apprenticeship Programs">
            <a:extLst>
              <a:ext uri="{FF2B5EF4-FFF2-40B4-BE49-F238E27FC236}">
                <a16:creationId xmlns:a16="http://schemas.microsoft.com/office/drawing/2014/main" id="{1F1F362E-9637-49A4-82E1-6466DFF56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49693"/>
            <a:ext cx="2166200" cy="121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C3061F-A1FF-467E-9A76-43681CB780ED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00964"/>
            <a:ext cx="2314426" cy="1217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6B8F64-072A-4028-AF2D-99EE78DB1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384"/>
    </mc:Choice>
    <mc:Fallback xmlns="">
      <p:transition advTm="21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3495094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495095" y="-3"/>
            <a:ext cx="792559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EECDD1-C586-A038-3ADE-FCAA681DB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15" y="643467"/>
            <a:ext cx="3152284" cy="1375608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College Exploration</a:t>
            </a:r>
          </a:p>
        </p:txBody>
      </p:sp>
      <p:pic>
        <p:nvPicPr>
          <p:cNvPr id="15" name="Picture 14" descr="A grass field with trees and a building in the background&#10;&#10;Description automatically generated">
            <a:extLst>
              <a:ext uri="{FF2B5EF4-FFF2-40B4-BE49-F238E27FC236}">
                <a16:creationId xmlns:a16="http://schemas.microsoft.com/office/drawing/2014/main" id="{3F07CF8E-4026-A961-BF15-FBFFD7AE1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72000" y="1976133"/>
            <a:ext cx="3857625" cy="2893218"/>
          </a:xfrm>
          <a:prstGeom prst="rect">
            <a:avLst/>
          </a:prstGeom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16772" y="4013200"/>
            <a:ext cx="336549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8B999F4-0F7B-A7C2-63D9-E951EB0031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2632976"/>
              </p:ext>
            </p:extLst>
          </p:nvPr>
        </p:nvGraphicFramePr>
        <p:xfrm>
          <a:off x="505315" y="2160590"/>
          <a:ext cx="2980457" cy="344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31663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791D9F3-D7D8-4EFB-9EFB-CB53D2A4D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550" y="609600"/>
            <a:ext cx="316265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Applying for College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4644D0D3-A9DF-4067-B117-2CECE9E4C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0" y="1752601"/>
            <a:ext cx="4343400" cy="48768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Check Deadlines &amp; </a:t>
            </a:r>
            <a:r>
              <a:rPr lang="en-US" altLang="en-US" u="sng" dirty="0"/>
              <a:t>MEET</a:t>
            </a:r>
            <a:r>
              <a:rPr lang="en-US" altLang="en-US" dirty="0"/>
              <a:t> deadlines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UNR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Admissions open September 1, 2023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Early Action deadline: November 15, 2023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altLang="en-US" dirty="0"/>
              <a:t>Freshman application deadline for Fall 2024: April 8, 2024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UC schools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Admissions open August 1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Fall 2024 admission application filing period for all:   October 1-November 30, 2023	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 </a:t>
            </a:r>
            <a:r>
              <a:rPr lang="en-US" altLang="en-US" dirty="0" err="1"/>
              <a:t>applicants.https</a:t>
            </a:r>
            <a:r>
              <a:rPr lang="en-US" altLang="en-US" dirty="0"/>
              <a:t>://admission.universityofcalifornia.edu/how-to-apply/applying-as-a-freshman/dates-and-deadlines.html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Apply early for better service; some colleges offer early consideration, including UNR.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Apply for scholarships and financial aid. 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Some schools will have separate application. 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You will need to complete the FAFSA form after January 1 2024.</a:t>
            </a:r>
          </a:p>
          <a:p>
            <a:pPr>
              <a:lnSpc>
                <a:spcPct val="90000"/>
              </a:lnSpc>
            </a:pPr>
            <a:endParaRPr lang="en-US" altLang="en-US" sz="1400" dirty="0"/>
          </a:p>
        </p:txBody>
      </p:sp>
      <p:pic>
        <p:nvPicPr>
          <p:cNvPr id="3" name="Picture 2" descr="A large brick building with grass in front of a house&#10;&#10;Description automatically generated">
            <a:extLst>
              <a:ext uri="{FF2B5EF4-FFF2-40B4-BE49-F238E27FC236}">
                <a16:creationId xmlns:a16="http://schemas.microsoft.com/office/drawing/2014/main" id="{3F710550-4DDD-4E20-9586-D97A3BF609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4456" r="29996" b="-2"/>
          <a:stretch/>
        </p:blipFill>
        <p:spPr>
          <a:xfrm>
            <a:off x="20" y="-1"/>
            <a:ext cx="404620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72" name="Isosceles Triangle 7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E80E46-C995-458F-BDB5-243926032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25246"/>
    </mc:Choice>
    <mc:Fallback xmlns="">
      <p:transition advTm="25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4232ED82-AF6F-4C23-9C6F-EE17EBA855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1" b="-1"/>
          <a:stretch/>
        </p:blipFill>
        <p:spPr>
          <a:xfrm>
            <a:off x="631948" y="1600210"/>
            <a:ext cx="5274036" cy="4495790"/>
          </a:xfrm>
          <a:prstGeom prst="rect">
            <a:avLst/>
          </a:pr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3405" y="0"/>
            <a:ext cx="54864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3A2900-CEE8-4069-9CE4-D4B0DA1CE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859" y="500066"/>
            <a:ext cx="5940205" cy="124062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WUE</a:t>
            </a:r>
            <a:br>
              <a:rPr lang="en-US" dirty="0"/>
            </a:br>
            <a:r>
              <a:rPr lang="en-US" sz="2700" dirty="0"/>
              <a:t>Western Undergraduate Exchange</a:t>
            </a:r>
            <a:br>
              <a:rPr lang="en-US" sz="2000" dirty="0"/>
            </a:br>
            <a:r>
              <a:rPr lang="en-US" sz="2000" dirty="0">
                <a:hlinkClick r:id="rId5" action="ppaction://hlinksldjump"/>
              </a:rPr>
              <a:t>https://www.wiche.edu/tuition-savings/wue/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48176-4F94-4545-A331-A88C2B0C2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4583" y="2505425"/>
            <a:ext cx="3941877" cy="3779786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</a:rPr>
              <a:t>Students can enroll in participating college programs at a reduced tuition rate</a:t>
            </a:r>
          </a:p>
          <a:p>
            <a:pPr marL="285750" indent="-285750" algn="l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</a:rPr>
              <a:t>Considerably less than nonresident tuition</a:t>
            </a:r>
          </a:p>
          <a:p>
            <a:pPr marL="285750" indent="-285750" algn="l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</a:rPr>
              <a:t>Apply for WUE </a:t>
            </a:r>
            <a:r>
              <a:rPr lang="en-US" sz="1600" b="1" dirty="0">
                <a:solidFill>
                  <a:schemeClr val="bg1"/>
                </a:solidFill>
              </a:rPr>
              <a:t>through the school you plan to attend.</a:t>
            </a:r>
          </a:p>
          <a:p>
            <a:pPr marL="285750" indent="-285750" algn="l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</a:rPr>
              <a:t>Some schools require that you complete a separate form, while others simply have you check a box on their general university application form.</a:t>
            </a:r>
          </a:p>
          <a:p>
            <a:pPr marL="285750" indent="-285750" algn="l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</a:rPr>
              <a:t> Some schools exclude high-demand majors from participating in WUE.</a:t>
            </a:r>
          </a:p>
          <a:p>
            <a:pPr>
              <a:lnSpc>
                <a:spcPct val="90000"/>
              </a:lnSpc>
            </a:pP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E9766C-A733-4635-805C-FE7688084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9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17"/>
    </mc:Choice>
    <mc:Fallback xmlns="">
      <p:transition spd="slow" advTm="30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33484" y="0"/>
            <a:ext cx="9144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68234" y="3681413"/>
            <a:ext cx="357266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1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1926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3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400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5" name="Isosceles Triangle 1044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068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7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694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9" name="Isosceles Triangle 1048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4568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1" name="Freeform: Shape 1050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223" y="-8467"/>
            <a:ext cx="4495777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6227B7-99E9-6D12-8EDB-17196922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292" y="609600"/>
            <a:ext cx="3384742" cy="222773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Common App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52558F9-442F-6C79-7142-357F84F94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71" y="685800"/>
            <a:ext cx="360404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B6EA1A-A95D-E11E-5B98-49C10BCD8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293" y="2837329"/>
            <a:ext cx="3384741" cy="3317938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Navigate your entire college application journey with Common App.</a:t>
            </a:r>
          </a:p>
          <a:p>
            <a:r>
              <a:rPr lang="en-US" dirty="0">
                <a:solidFill>
                  <a:srgbClr val="FFFFFF"/>
                </a:solidFill>
                <a:hlinkClick r:id="rId3"/>
              </a:rPr>
              <a:t>www.commonapp.org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COVID-19 Impact section</a:t>
            </a:r>
          </a:p>
          <a:p>
            <a:r>
              <a:rPr lang="en-US">
                <a:hlinkClick r:id="rId4"/>
              </a:rPr>
              <a:t>Home - Common Data Set</a:t>
            </a:r>
            <a:endParaRPr lang="en-US"/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19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DF22C58A-BDBE-41BF-BB74-C16EC567D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38200"/>
          </a:xfrm>
        </p:spPr>
        <p:txBody>
          <a:bodyPr>
            <a:normAutofit fontScale="90000"/>
          </a:bodyPr>
          <a:lstStyle/>
          <a:p>
            <a:r>
              <a:rPr lang="en-US" altLang="en-US" sz="4400" b="1" dirty="0"/>
              <a:t>Financial Aid  </a:t>
            </a:r>
            <a:br>
              <a:rPr lang="en-US" altLang="en-US" b="1" dirty="0"/>
            </a:br>
            <a:r>
              <a:rPr lang="en-US" altLang="en-US" sz="3100" b="1" dirty="0"/>
              <a:t>www.fafsa.ed.gov</a:t>
            </a:r>
            <a:endParaRPr lang="en-US" alt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5DF434-F8D4-49F1-A6F9-D7EF35C8A475}"/>
              </a:ext>
            </a:extLst>
          </p:cNvPr>
          <p:cNvSpPr txBox="1"/>
          <p:nvPr/>
        </p:nvSpPr>
        <p:spPr>
          <a:xfrm>
            <a:off x="598043" y="4648199"/>
            <a:ext cx="63477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2"/>
                </a:solidFill>
              </a:rPr>
              <a:t>FAFSA stands for Free Application for Federal Student Aid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2"/>
                </a:solidFill>
              </a:rPr>
              <a:t>Fill it out… the earlier the better!!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2"/>
                </a:solidFill>
              </a:rPr>
              <a:t>The 2024–25 FAFSA® form will be available in December 2023, not Oct. 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2"/>
                </a:solidFill>
              </a:rPr>
              <a:t>Use the 2023–24 FAFSA® form to apply for college financial aid for 7/1/23–6/30/24.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2"/>
                </a:solidFill>
              </a:rPr>
              <a:t>Please reach out to our College &amp; Career Center for information about upcoming Parent Workshops for assistance</a:t>
            </a:r>
          </a:p>
        </p:txBody>
      </p:sp>
      <p:pic>
        <p:nvPicPr>
          <p:cNvPr id="11" name="Content Placeholder 10" descr="A picture containing text, screenshot, monitor, computer&#10;&#10;Description automatically generated">
            <a:extLst>
              <a:ext uri="{FF2B5EF4-FFF2-40B4-BE49-F238E27FC236}">
                <a16:creationId xmlns:a16="http://schemas.microsoft.com/office/drawing/2014/main" id="{97627AA6-719B-4D30-9340-BD11B8F7C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1113" t="10400" r="3109" b="28058"/>
          <a:stretch/>
        </p:blipFill>
        <p:spPr>
          <a:xfrm>
            <a:off x="381000" y="1986454"/>
            <a:ext cx="6781800" cy="2661745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EDFA0A-B15F-468D-9E29-6E1C1414D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270"/>
    </mc:Choice>
    <mc:Fallback xmlns="">
      <p:transition advTm="4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3495094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495095" y="-3"/>
            <a:ext cx="792559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7FA53744-542C-4F95-815A-EFFC5416E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15" y="643467"/>
            <a:ext cx="3380886" cy="137560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DRHS Scholarship Opportunity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7AD73D-CFDF-4B46-A9DA-B4D3E241B2AA}"/>
              </a:ext>
            </a:extLst>
          </p:cNvPr>
          <p:cNvSpPr txBox="1"/>
          <p:nvPr/>
        </p:nvSpPr>
        <p:spPr>
          <a:xfrm>
            <a:off x="4191000" y="-4"/>
            <a:ext cx="4952999" cy="284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  <a:hlinkClick r:id="rId4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  <a:hlinkClick r:id="rId4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37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		www.washoeschools.net/drhscareercenter</a:t>
            </a:r>
            <a:endParaRPr lang="en-US" sz="3700" dirty="0"/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3700" dirty="0"/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3700" dirty="0"/>
              <a:t>Damonte Ranch HS In- House Scholarship: Opens October 31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3700" dirty="0"/>
              <a:t>and closes </a:t>
            </a:r>
            <a:r>
              <a:rPr lang="en-US" sz="3700"/>
              <a:t>January 19, </a:t>
            </a:r>
            <a:r>
              <a:rPr lang="en-US" sz="3700" dirty="0"/>
              <a:t>2024 @ 3pm sharp.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3700" dirty="0"/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3700" strike="noStrike" dirty="0">
                <a:solidFill>
                  <a:srgbClr val="99CA3C"/>
                </a:solidFill>
                <a:latin typeface="Lor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https://www.washoeschools.net/Page/9640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3700" b="1" i="0" strike="noStrike" dirty="0">
                <a:solidFill>
                  <a:srgbClr val="99CA3C"/>
                </a:solidFill>
                <a:effectLst/>
                <a:latin typeface="Lor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Apply here: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3700" b="1" i="0" strike="noStrike" dirty="0">
                <a:effectLst/>
                <a:latin typeface="Lor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https://forms.office.com/Pages/ResponsePage.aspx?id=SfWsPDZezEGj3olFnhId7xLfOqtZRyBAqyyE7mkHZmtUM0dHSDQ4Nk5aRks1TFVaUTBMUDNGVkc2VC4u</a:t>
            </a:r>
            <a:r>
              <a:rPr lang="en-US" sz="3700" b="0" i="0" dirty="0">
                <a:effectLst/>
                <a:latin typeface="Lora" pitchFamily="2" charset="0"/>
              </a:rPr>
              <a:t> </a:t>
            </a:r>
            <a:endParaRPr lang="en-US" sz="3700" dirty="0"/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16772" y="4013200"/>
            <a:ext cx="336549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3F986EF-F121-4D31-8402-25F776AA9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9463" b="5017"/>
          <a:stretch/>
        </p:blipFill>
        <p:spPr>
          <a:xfrm>
            <a:off x="1466850" y="2971800"/>
            <a:ext cx="6210299" cy="3352800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EDEBDF-E902-44CB-993A-B65442E31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55"/>
    </mc:Choice>
    <mc:Fallback xmlns="">
      <p:transition spd="slow" advTm="58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D1817-6B7C-4C28-B20E-A277DC936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248401" cy="1320800"/>
          </a:xfrm>
        </p:spPr>
        <p:txBody>
          <a:bodyPr/>
          <a:lstStyle/>
          <a:p>
            <a:r>
              <a:rPr lang="en-US" dirty="0"/>
              <a:t>Nevada Promise Scholarship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C880B-074F-47A6-89C6-1F0BBBBA6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447800"/>
            <a:ext cx="6347714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How it Works </a:t>
            </a:r>
          </a:p>
          <a:p>
            <a:r>
              <a:rPr lang="en-US" dirty="0"/>
              <a:t>As a last-dollar scholarship, the Nevada Promise Scholarship covers the cost of the registration and mandatory fees not covered by other gift aid </a:t>
            </a:r>
          </a:p>
          <a:p>
            <a:pPr lvl="1"/>
            <a:r>
              <a:rPr lang="en-US" b="1" dirty="0"/>
              <a:t>Tuition is not charged to residents of Nevada</a:t>
            </a:r>
            <a:r>
              <a:rPr lang="en-US" dirty="0"/>
              <a:t>. </a:t>
            </a:r>
          </a:p>
          <a:p>
            <a:r>
              <a:rPr lang="en-US" dirty="0"/>
              <a:t>Gift aid is defined as</a:t>
            </a:r>
          </a:p>
          <a:p>
            <a:pPr lvl="1"/>
            <a:r>
              <a:rPr lang="en-US" dirty="0"/>
              <a:t>a Federal Pell Grant</a:t>
            </a:r>
          </a:p>
          <a:p>
            <a:pPr lvl="1"/>
            <a:r>
              <a:rPr lang="en-US" dirty="0"/>
              <a:t>a Federal Supplemental Educational Opportunity Grant (FSEOG)</a:t>
            </a:r>
          </a:p>
          <a:p>
            <a:pPr lvl="1"/>
            <a:r>
              <a:rPr lang="en-US" dirty="0"/>
              <a:t>a Silver State Opportunity Grant (SSOG)</a:t>
            </a:r>
          </a:p>
          <a:p>
            <a:pPr lvl="1"/>
            <a:r>
              <a:rPr lang="en-US" dirty="0"/>
              <a:t>a Governor Guinn Millennium Scholarship (GGMS).</a:t>
            </a:r>
          </a:p>
          <a:p>
            <a:r>
              <a:rPr lang="en-US" dirty="0"/>
              <a:t>The Nevada Promise Scholarship can provide funding for a student for up to three years. </a:t>
            </a:r>
          </a:p>
          <a:p>
            <a:pPr lvl="1"/>
            <a:r>
              <a:rPr lang="en-US" sz="2000" b="1" dirty="0"/>
              <a:t>Oct 31 Application is Due</a:t>
            </a:r>
          </a:p>
          <a:p>
            <a:pPr lvl="1"/>
            <a:r>
              <a:rPr lang="en-US" sz="1800" dirty="0">
                <a:hlinkClick r:id="rId4"/>
              </a:rPr>
              <a:t>https://bit.ly/nshe-nv-promise-app</a:t>
            </a:r>
            <a:endParaRPr lang="en-US" sz="1800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94D0D4D-0682-45CB-A55B-39B58EC46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78"/>
    </mc:Choice>
    <mc:Fallback xmlns="">
      <p:transition spd="slow" advTm="40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C8A60B0BAB8C44921C4094B4D20932" ma:contentTypeVersion="" ma:contentTypeDescription="Create a new document." ma:contentTypeScope="" ma:versionID="72581d6d35cfbf279061d35636845565">
  <xsd:schema xmlns:xsd="http://www.w3.org/2001/XMLSchema" xmlns:xs="http://www.w3.org/2001/XMLSchema" xmlns:p="http://schemas.microsoft.com/office/2006/metadata/properties" xmlns:ns2="205a5190-2c35-4fba-ba17-ccf9cd9f390c" xmlns:ns3="c53e55e2-e7c6-4a45-89a9-d2fe3c2cbb4d" xmlns:ns4="2f558f2e-0f00-4dfd-a168-d6b285711131" targetNamespace="http://schemas.microsoft.com/office/2006/metadata/properties" ma:root="true" ma:fieldsID="0e2a732565b5936287b8cfa4c26f2338" ns2:_="" ns3:_="" ns4:_="">
    <xsd:import namespace="205a5190-2c35-4fba-ba17-ccf9cd9f390c"/>
    <xsd:import namespace="c53e55e2-e7c6-4a45-89a9-d2fe3c2cbb4d"/>
    <xsd:import namespace="2f558f2e-0f00-4dfd-a168-d6b28571113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a5190-2c35-4fba-ba17-ccf9cd9f390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e55e2-e7c6-4a45-89a9-d2fe3c2cbb4d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558f2e-0f00-4dfd-a168-d6b2857111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1A185A-A129-4EC3-8903-BBD804876752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201A249E-2644-4137-81B6-5EC8CBA13B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93D3DD-BFD7-4DB5-BBA2-61FEC72B4F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5a5190-2c35-4fba-ba17-ccf9cd9f390c"/>
    <ds:schemaRef ds:uri="c53e55e2-e7c6-4a45-89a9-d2fe3c2cbb4d"/>
    <ds:schemaRef ds:uri="2f558f2e-0f00-4dfd-a168-d6b2857111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5258</TotalTime>
  <Words>1086</Words>
  <Application>Microsoft Office PowerPoint</Application>
  <PresentationFormat>On-screen Show (4:3)</PresentationFormat>
  <Paragraphs>174</Paragraphs>
  <Slides>16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Lora</vt:lpstr>
      <vt:lpstr>Trebuchet MS</vt:lpstr>
      <vt:lpstr>Wingdings</vt:lpstr>
      <vt:lpstr>Wingdings 3</vt:lpstr>
      <vt:lpstr>Facet</vt:lpstr>
      <vt:lpstr>Its Senior Year, so…</vt:lpstr>
      <vt:lpstr>Post-High School Options </vt:lpstr>
      <vt:lpstr>College Exploration</vt:lpstr>
      <vt:lpstr>Applying for College</vt:lpstr>
      <vt:lpstr>WUE Western Undergraduate Exchange https://www.wiche.edu/tuition-savings/wue/</vt:lpstr>
      <vt:lpstr>Common App</vt:lpstr>
      <vt:lpstr>Financial Aid   www.fafsa.ed.gov</vt:lpstr>
      <vt:lpstr>DRHS Scholarship Opportunity</vt:lpstr>
      <vt:lpstr>Nevada Promise Scholarship</vt:lpstr>
      <vt:lpstr>Nevada Promise Scholarship (continued)</vt:lpstr>
      <vt:lpstr>The Millennium Scholarship   https://www.nevadatreasurer.gov/GGMS/GGMS_Home/</vt:lpstr>
      <vt:lpstr>Transcripts</vt:lpstr>
      <vt:lpstr>Letters of Recommendation</vt:lpstr>
      <vt:lpstr>NCAA Clearinghouse  https://web3.ncaa.org/ecwr3/</vt:lpstr>
      <vt:lpstr>PowerPoint Presentation</vt:lpstr>
      <vt:lpstr>Have a GREAT YEAR!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Woodard, Brock</dc:creator>
  <cp:lastModifiedBy>Cabada, Guadalupe</cp:lastModifiedBy>
  <cp:revision>70</cp:revision>
  <cp:lastPrinted>2021-10-13T19:20:23Z</cp:lastPrinted>
  <dcterms:created xsi:type="dcterms:W3CDTF">2019-10-03T22:44:05Z</dcterms:created>
  <dcterms:modified xsi:type="dcterms:W3CDTF">2023-09-28T21:12:42Z</dcterms:modified>
</cp:coreProperties>
</file>